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57" r:id="rId5"/>
    <p:sldId id="260" r:id="rId6"/>
    <p:sldId id="261" r:id="rId7"/>
    <p:sldId id="265" r:id="rId8"/>
    <p:sldId id="286" r:id="rId9"/>
    <p:sldId id="264" r:id="rId10"/>
    <p:sldId id="276" r:id="rId11"/>
    <p:sldId id="277" r:id="rId12"/>
    <p:sldId id="278" r:id="rId13"/>
    <p:sldId id="287" r:id="rId14"/>
    <p:sldId id="279" r:id="rId15"/>
    <p:sldId id="288" r:id="rId16"/>
    <p:sldId id="280" r:id="rId17"/>
    <p:sldId id="262" r:id="rId18"/>
    <p:sldId id="263" r:id="rId19"/>
    <p:sldId id="266" r:id="rId20"/>
    <p:sldId id="268" r:id="rId21"/>
    <p:sldId id="269" r:id="rId22"/>
    <p:sldId id="271" r:id="rId23"/>
    <p:sldId id="270" r:id="rId24"/>
    <p:sldId id="272" r:id="rId25"/>
    <p:sldId id="273" r:id="rId26"/>
    <p:sldId id="274" r:id="rId27"/>
    <p:sldId id="275" r:id="rId28"/>
    <p:sldId id="284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10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49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21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7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01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6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2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5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4342-24E0-4647-AE02-5438B0A33F81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6D68C-436D-4D4D-863F-943327C893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vanhoutoptiek.nl/Ogen/AnatomieOog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vanhoutoptiek.nl/Ogen/AnatomieOog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 Het rode oog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7669"/>
            <a:ext cx="2597690" cy="15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4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73" y="5034161"/>
            <a:ext cx="5346215" cy="182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Chronisch glaucoom (groene staar)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Oorzaak in een verhoogde oogboldruk</a:t>
            </a:r>
          </a:p>
          <a:p>
            <a:pPr lvl="1"/>
            <a:r>
              <a:rPr lang="nl-NL" sz="2000" dirty="0"/>
              <a:t>verhoogde productie</a:t>
            </a:r>
          </a:p>
          <a:p>
            <a:pPr lvl="1"/>
            <a:r>
              <a:rPr lang="nl-NL" sz="2000" dirty="0"/>
              <a:t>vertraagde afvoer van kamervocht</a:t>
            </a:r>
          </a:p>
          <a:p>
            <a:pPr lvl="1"/>
            <a:r>
              <a:rPr lang="nl-NL" sz="2000" dirty="0"/>
              <a:t>Afvoer slibt langzaam dicht</a:t>
            </a:r>
          </a:p>
          <a:p>
            <a:r>
              <a:rPr lang="nl-NL" sz="2400" dirty="0"/>
              <a:t>begint meestal na het veertigste levensjaar</a:t>
            </a:r>
          </a:p>
          <a:p>
            <a:r>
              <a:rPr lang="nl-NL" sz="2400" dirty="0"/>
              <a:t>verloopt veelal sluipend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Symptomen: </a:t>
            </a:r>
          </a:p>
          <a:p>
            <a:r>
              <a:rPr lang="nl-NL" sz="2000" dirty="0"/>
              <a:t>langzamerhand valt rand van het gezichtsveld uit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Behandeling</a:t>
            </a:r>
          </a:p>
          <a:p>
            <a:r>
              <a:rPr lang="nl-NL" sz="2000" dirty="0"/>
              <a:t>Oogdruk verlagen</a:t>
            </a:r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15206"/>
            <a:ext cx="3810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9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Cataract (grijze staar)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000" dirty="0"/>
              <a:t>Een vertroebeling van de ooglens waardoor het zicht vermindert</a:t>
            </a:r>
          </a:p>
          <a:p>
            <a:pPr marL="0" indent="0">
              <a:buNone/>
            </a:pPr>
            <a:r>
              <a:rPr lang="nl-NL" sz="3000" dirty="0"/>
              <a:t>Oorzaken:</a:t>
            </a:r>
          </a:p>
          <a:p>
            <a:pPr lvl="1"/>
            <a:r>
              <a:rPr lang="nl-NL" sz="2200" dirty="0"/>
              <a:t>Veroudering</a:t>
            </a:r>
          </a:p>
          <a:p>
            <a:pPr lvl="1"/>
            <a:r>
              <a:rPr lang="nl-NL" sz="2200" dirty="0"/>
              <a:t>Diabetes mellitus</a:t>
            </a:r>
          </a:p>
          <a:p>
            <a:pPr lvl="1"/>
            <a:r>
              <a:rPr lang="nl-NL" sz="2200" dirty="0"/>
              <a:t>Aangeboren</a:t>
            </a:r>
          </a:p>
          <a:p>
            <a:pPr lvl="1"/>
            <a:r>
              <a:rPr lang="nl-NL" sz="2200" dirty="0"/>
              <a:t>Infectie</a:t>
            </a:r>
          </a:p>
          <a:p>
            <a:pPr marL="0" indent="0">
              <a:buNone/>
            </a:pPr>
            <a:r>
              <a:rPr lang="nl-NL" dirty="0"/>
              <a:t>Symptomen</a:t>
            </a:r>
          </a:p>
          <a:p>
            <a:r>
              <a:rPr lang="nl-NL" sz="2200" dirty="0"/>
              <a:t>Gezichtsvermogen neemt af</a:t>
            </a:r>
          </a:p>
          <a:p>
            <a:pPr marL="0" indent="0">
              <a:buNone/>
            </a:pPr>
            <a:r>
              <a:rPr lang="nl-NL" sz="3000" dirty="0"/>
              <a:t>Behandeling</a:t>
            </a:r>
          </a:p>
          <a:p>
            <a:r>
              <a:rPr lang="nl-NL" sz="2000" dirty="0"/>
              <a:t>lens wordt verwijderd en daarvoor                                                                          in de plaats wordt een kunstlens                                                                             geplaatst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77" y="3953242"/>
            <a:ext cx="4427984" cy="29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1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kkers_2\Desktop\Maculadegener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3024"/>
            <a:ext cx="5142993" cy="24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Maculadegeneratie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dirty="0"/>
              <a:t>Gezichtsscherpte neemt af ten gevolge van het afsterven van kegeltjes in de macula lutea of gele vlek in het centrale gedeelte van het netvlies.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Twee vormen:</a:t>
            </a:r>
          </a:p>
          <a:p>
            <a:r>
              <a:rPr lang="nl-NL" sz="2800" dirty="0"/>
              <a:t>juveniele vorm</a:t>
            </a:r>
          </a:p>
          <a:p>
            <a:r>
              <a:rPr lang="nl-NL" sz="2800" dirty="0"/>
              <a:t>Leeftijdsgebonden maculadegeneratie (LMD)</a:t>
            </a:r>
          </a:p>
          <a:p>
            <a:pPr lvl="1"/>
            <a:r>
              <a:rPr lang="nl-NL" sz="2600" dirty="0"/>
              <a:t>minder goed </a:t>
            </a:r>
            <a:r>
              <a:rPr lang="nl-NL" sz="2600" dirty="0" err="1"/>
              <a:t>contrastzien</a:t>
            </a:r>
            <a:r>
              <a:rPr lang="nl-NL" sz="2600" dirty="0"/>
              <a:t>, kleuren niet goed kunnen onderscheiden en achteruitgang van het gezichtsvermogen in het algemeen</a:t>
            </a:r>
          </a:p>
          <a:p>
            <a:pPr lvl="2"/>
            <a:r>
              <a:rPr lang="nl-NL" i="1" dirty="0"/>
              <a:t>droge</a:t>
            </a:r>
            <a:r>
              <a:rPr lang="nl-NL" dirty="0"/>
              <a:t> </a:t>
            </a:r>
          </a:p>
          <a:p>
            <a:pPr lvl="2"/>
            <a:r>
              <a:rPr lang="nl-NL" i="1" dirty="0"/>
              <a:t>natte</a:t>
            </a:r>
            <a:r>
              <a:rPr lang="nl-NL" dirty="0"/>
              <a:t> groei van kleine bloedvaten onder het netvlies</a:t>
            </a:r>
          </a:p>
        </p:txBody>
      </p:sp>
    </p:spTree>
    <p:extLst>
      <p:ext uri="{BB962C8B-B14F-4D97-AF65-F5344CB8AC3E}">
        <p14:creationId xmlns:p14="http://schemas.microsoft.com/office/powerpoint/2010/main" val="148622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kkers_2\Desktop\Maculadegener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06" y="1484784"/>
            <a:ext cx="5142993" cy="24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Maculadegeneratie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Autofit/>
          </a:bodyPr>
          <a:lstStyle/>
          <a:p>
            <a:r>
              <a:rPr lang="nl-NL" sz="2800" dirty="0"/>
              <a:t>Oorzaak</a:t>
            </a:r>
          </a:p>
          <a:p>
            <a:r>
              <a:rPr lang="nl-NL" sz="2000" dirty="0"/>
              <a:t>Veroudering</a:t>
            </a:r>
          </a:p>
          <a:p>
            <a:r>
              <a:rPr lang="nl-NL" sz="2000" dirty="0"/>
              <a:t>DM</a:t>
            </a:r>
          </a:p>
          <a:p>
            <a:r>
              <a:rPr lang="nl-NL" sz="2000" dirty="0"/>
              <a:t>Trauma</a:t>
            </a:r>
          </a:p>
          <a:p>
            <a:r>
              <a:rPr lang="nl-NL" sz="2000" dirty="0"/>
              <a:t>Roken</a:t>
            </a:r>
          </a:p>
          <a:p>
            <a:endParaRPr lang="nl-NL" sz="2000" dirty="0"/>
          </a:p>
          <a:p>
            <a:r>
              <a:rPr lang="nl-NL" sz="2800" dirty="0"/>
              <a:t>Symptomen</a:t>
            </a:r>
          </a:p>
          <a:p>
            <a:r>
              <a:rPr lang="nl-NL" sz="2000" dirty="0"/>
              <a:t>Vervormingen</a:t>
            </a:r>
          </a:p>
          <a:p>
            <a:r>
              <a:rPr lang="nl-NL" sz="2000" dirty="0"/>
              <a:t>Centraal gezichtsveld valt weg</a:t>
            </a:r>
          </a:p>
          <a:p>
            <a:endParaRPr lang="nl-NL" sz="2000" dirty="0"/>
          </a:p>
          <a:p>
            <a:r>
              <a:rPr lang="nl-NL" sz="2800" dirty="0"/>
              <a:t>Behandeling</a:t>
            </a:r>
          </a:p>
          <a:p>
            <a:r>
              <a:rPr lang="nl-NL" sz="2000" dirty="0"/>
              <a:t>Hulpmiddelen, loep</a:t>
            </a:r>
          </a:p>
          <a:p>
            <a:r>
              <a:rPr lang="nl-NL" sz="2000" dirty="0"/>
              <a:t>Laseren</a:t>
            </a:r>
          </a:p>
        </p:txBody>
      </p:sp>
    </p:spTree>
    <p:extLst>
      <p:ext uri="{BB962C8B-B14F-4D97-AF65-F5344CB8AC3E}">
        <p14:creationId xmlns:p14="http://schemas.microsoft.com/office/powerpoint/2010/main" val="230373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Retinopathie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Een aantasting van het netvlies, het lichtgevoelige vlies achter in het oog. Dit is vaak een gevolg van schade aan kleine slagadertjes en haarvaten van het oog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Mogelijke oorzaken</a:t>
            </a:r>
          </a:p>
          <a:p>
            <a:pPr lvl="1"/>
            <a:r>
              <a:rPr lang="nl-NL" sz="2400" dirty="0"/>
              <a:t>Diabetes mellitus</a:t>
            </a:r>
          </a:p>
          <a:p>
            <a:pPr lvl="1"/>
            <a:r>
              <a:rPr lang="nl-NL" sz="2400" dirty="0"/>
              <a:t>Hypertensie</a:t>
            </a:r>
          </a:p>
          <a:p>
            <a:pPr lvl="1"/>
            <a:r>
              <a:rPr lang="nl-NL" sz="2400" dirty="0"/>
              <a:t>Sikkelcelanemie</a:t>
            </a:r>
          </a:p>
          <a:p>
            <a:pPr lvl="1"/>
            <a:r>
              <a:rPr lang="nl-NL" sz="2400" dirty="0"/>
              <a:t>blootstelling aan direct zonlicht</a:t>
            </a:r>
          </a:p>
        </p:txBody>
      </p:sp>
    </p:spTree>
    <p:extLst>
      <p:ext uri="{BB962C8B-B14F-4D97-AF65-F5344CB8AC3E}">
        <p14:creationId xmlns:p14="http://schemas.microsoft.com/office/powerpoint/2010/main" val="57692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Retinopathie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altLang="nl-NL" dirty="0"/>
              <a:t>symptomen:</a:t>
            </a:r>
          </a:p>
          <a:p>
            <a:pPr lvl="2"/>
            <a:r>
              <a:rPr lang="nl-NL" altLang="nl-NL" dirty="0"/>
              <a:t>Geleidelijke visusdaling</a:t>
            </a:r>
          </a:p>
          <a:p>
            <a:pPr lvl="1"/>
            <a:r>
              <a:rPr lang="nl-NL" altLang="nl-NL" dirty="0"/>
              <a:t> behandeling:</a:t>
            </a:r>
          </a:p>
          <a:p>
            <a:pPr lvl="2"/>
            <a:r>
              <a:rPr lang="nl-NL" altLang="nl-NL"/>
              <a:t>Laseren 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6687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Diabetische Retinopathie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Onderzoek:   Fundus fotografie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5" name="Picture 3" descr="C:\Users\Bakkers_2\Desktop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97" y="2492896"/>
            <a:ext cx="3790206" cy="33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7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“Iets in het oog”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300" dirty="0"/>
              <a:t>Rood oog, waarbij “iets” in het oog is gekomen </a:t>
            </a:r>
          </a:p>
          <a:p>
            <a:r>
              <a:rPr lang="nl-NL" dirty="0"/>
              <a:t>vliegje </a:t>
            </a:r>
          </a:p>
          <a:p>
            <a:pPr lvl="1"/>
            <a:r>
              <a:rPr lang="nl-NL" dirty="0"/>
              <a:t>verwijderen met wattenstokje, of gaasje, van pupil af bewegen </a:t>
            </a:r>
          </a:p>
          <a:p>
            <a:r>
              <a:rPr lang="nl-NL" dirty="0"/>
              <a:t>tak </a:t>
            </a:r>
          </a:p>
          <a:p>
            <a:pPr lvl="1"/>
            <a:r>
              <a:rPr lang="nl-NL" dirty="0"/>
              <a:t>chlooramfenicolzalf 1% 2-4dd </a:t>
            </a:r>
          </a:p>
          <a:p>
            <a:r>
              <a:rPr lang="nl-NL" dirty="0"/>
              <a:t>metaalsplinter, incl. roestring </a:t>
            </a:r>
          </a:p>
          <a:p>
            <a:pPr lvl="1"/>
            <a:r>
              <a:rPr lang="nl-NL" dirty="0"/>
              <a:t>verwijderen met </a:t>
            </a:r>
            <a:r>
              <a:rPr lang="nl-NL" dirty="0" err="1"/>
              <a:t>oogboor</a:t>
            </a:r>
            <a:r>
              <a:rPr lang="nl-NL" dirty="0"/>
              <a:t> + éénmalig chlooramfenicolzalf 1% </a:t>
            </a:r>
          </a:p>
          <a:p>
            <a:r>
              <a:rPr lang="nl-NL" dirty="0"/>
              <a:t>chemische stof </a:t>
            </a:r>
          </a:p>
          <a:p>
            <a:pPr lvl="1"/>
            <a:r>
              <a:rPr lang="nl-NL" dirty="0"/>
              <a:t>EHBO: spoelen 15 minuten, daarna chlooramfenicolzalf 1% 2-4 </a:t>
            </a:r>
            <a:r>
              <a:rPr lang="nl-NL" dirty="0" err="1"/>
              <a:t>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9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Lasogen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UV-licht</a:t>
            </a:r>
            <a:r>
              <a:rPr lang="nl-NL" dirty="0"/>
              <a:t>: lasogen en sneeuwblindheid</a:t>
            </a:r>
          </a:p>
          <a:p>
            <a:pPr lvl="1"/>
            <a:r>
              <a:rPr lang="nl-NL" dirty="0"/>
              <a:t>éénmalig </a:t>
            </a:r>
            <a:r>
              <a:rPr lang="nl-NL" dirty="0" err="1"/>
              <a:t>oxybuprocaïne</a:t>
            </a:r>
            <a:r>
              <a:rPr lang="nl-NL" dirty="0"/>
              <a:t> (=verdovende oogdruppels) </a:t>
            </a:r>
          </a:p>
          <a:p>
            <a:r>
              <a:rPr lang="nl-NL" dirty="0"/>
              <a:t>+ evt. orale pijnstilling, </a:t>
            </a:r>
          </a:p>
          <a:p>
            <a:pPr lvl="2"/>
            <a:r>
              <a:rPr lang="nl-NL" sz="2800" dirty="0"/>
              <a:t>geneest binnen 24 uur </a:t>
            </a:r>
          </a:p>
          <a:p>
            <a:pPr lvl="3"/>
            <a:r>
              <a:rPr lang="nl-NL" u="sng" dirty="0"/>
              <a:t>Preventie!: lasbril, zonnebril</a:t>
            </a:r>
          </a:p>
          <a:p>
            <a:pPr lvl="2"/>
            <a:endParaRPr lang="nl-NL" u="sng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62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Iridocyclitis = Ontsteking iris en straalvormig lichaam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dirty="0"/>
              <a:t>Acuut of geleidelijk begin </a:t>
            </a:r>
          </a:p>
          <a:p>
            <a:pPr marL="0" indent="0">
              <a:buNone/>
            </a:pPr>
            <a:r>
              <a:rPr lang="nl-NL" sz="3400" dirty="0"/>
              <a:t>Oorzaak o.a.: </a:t>
            </a:r>
          </a:p>
          <a:p>
            <a:r>
              <a:rPr lang="nl-NL" dirty="0"/>
              <a:t>Infectie </a:t>
            </a:r>
          </a:p>
          <a:p>
            <a:r>
              <a:rPr lang="nl-NL" dirty="0"/>
              <a:t>Auto-immuunziekte (reumatische ziekte)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400" dirty="0"/>
              <a:t>Symptomen:</a:t>
            </a:r>
            <a:r>
              <a:rPr lang="nl-NL" dirty="0"/>
              <a:t> </a:t>
            </a:r>
          </a:p>
          <a:p>
            <a:r>
              <a:rPr lang="nl-NL" dirty="0"/>
              <a:t>Roodheid, diepe pijn in het oog, wazig zien, tranen, lichtschuw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400" dirty="0"/>
              <a:t>Behandeling o.a.: </a:t>
            </a:r>
          </a:p>
          <a:p>
            <a:r>
              <a:rPr lang="nl-NL" dirty="0"/>
              <a:t>Corticosteroïden </a:t>
            </a:r>
          </a:p>
          <a:p>
            <a:r>
              <a:rPr lang="nl-NL" dirty="0" err="1"/>
              <a:t>Pupilverwijdende</a:t>
            </a:r>
            <a:r>
              <a:rPr lang="nl-NL" dirty="0"/>
              <a:t> oogdruppels &gt; voorkomen verkleven van iris aan lens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400" dirty="0"/>
              <a:t>Vaak recidiverend </a:t>
            </a:r>
          </a:p>
        </p:txBody>
      </p:sp>
    </p:spTree>
    <p:extLst>
      <p:ext uri="{BB962C8B-B14F-4D97-AF65-F5344CB8AC3E}">
        <p14:creationId xmlns:p14="http://schemas.microsoft.com/office/powerpoint/2010/main" val="326658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ttp://www.vanhoutoptiek.nl/Ogen/AnatomieOog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5305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611188" y="4581525"/>
            <a:ext cx="43211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b="1"/>
              <a:t>Sclera = buitenste omhulsel oogbol (harde oogrok)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b="1"/>
              <a:t>Vaatvlies = uvea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b="1"/>
              <a:t>Hoornvlies = cornea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b="1"/>
              <a:t>Iris = regeboogvlies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b="1"/>
              <a:t>Netvlies = retina (staafjes =zwart-wit / kegeltjes = kleur)</a:t>
            </a:r>
          </a:p>
        </p:txBody>
      </p:sp>
      <p:pic>
        <p:nvPicPr>
          <p:cNvPr id="3076" name="Picture 12" descr="conjunctivi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2590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6084888" y="5805488"/>
            <a:ext cx="26654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b="1"/>
              <a:t>Conjunctiva = bindvlies (slijmvlies om sclera en aan binnenkant ooglid)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71442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Bloeding onder bindvlies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226414" cy="310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8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Blefaritis (ontsteking ooglid)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1" y="1916832"/>
            <a:ext cx="34116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3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Hordeolum</a:t>
            </a:r>
            <a:r>
              <a:rPr lang="nl-NL" dirty="0"/>
              <a:t>/</a:t>
            </a:r>
            <a:r>
              <a:rPr lang="nl-NL" dirty="0" err="1"/>
              <a:t>chalazion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nl-NL" sz="3100" dirty="0"/>
              <a:t>strontje, ontsteking kliertje ooglid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Een </a:t>
            </a:r>
            <a:r>
              <a:rPr lang="nl-NL" sz="2400" dirty="0" err="1"/>
              <a:t>chalazion</a:t>
            </a:r>
            <a:r>
              <a:rPr lang="nl-NL" sz="2400" dirty="0"/>
              <a:t> is een verstopte talgklier aan de binnenkant van het ooglid. Het bobbeltje is pijnloos en kan geen kwaad, maar bij ontsteking kan wel pijn ontstaan.</a:t>
            </a:r>
          </a:p>
          <a:p>
            <a:endParaRPr lang="nl-NL" sz="2400" dirty="0"/>
          </a:p>
          <a:p>
            <a:r>
              <a:rPr lang="nl-NL" sz="2400" dirty="0"/>
              <a:t>Een strontje is een zwelling aan de binnen- of buitenzijde van het ooglid. Het is een ontsteking van een zweetklier of een talgklier in het ooglid. Vaak wordt dit een puistje met een puskopje. </a:t>
            </a:r>
          </a:p>
        </p:txBody>
      </p:sp>
    </p:spTree>
    <p:extLst>
      <p:ext uri="{BB962C8B-B14F-4D97-AF65-F5344CB8AC3E}">
        <p14:creationId xmlns:p14="http://schemas.microsoft.com/office/powerpoint/2010/main" val="63167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Hordeolum</a:t>
            </a:r>
            <a:r>
              <a:rPr lang="nl-NL" dirty="0"/>
              <a:t>/</a:t>
            </a:r>
            <a:r>
              <a:rPr lang="nl-NL" dirty="0" err="1"/>
              <a:t>chalazion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nl-NL" sz="3100" dirty="0"/>
              <a:t>strontje, ontsteking kliertje ooglid</a:t>
            </a:r>
            <a:r>
              <a:rPr lang="nl-NL" dirty="0"/>
              <a:t>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2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67" y="3356992"/>
            <a:ext cx="2851091" cy="19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Ectropion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Naar buiten gedraaide rand van het onderooglid</a:t>
            </a:r>
          </a:p>
          <a:p>
            <a:r>
              <a:rPr lang="nl-NL" sz="2400" dirty="0"/>
              <a:t>Tranen worden niet meer goed afgevoerd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7475576" cy="243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1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Entropion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Naar binnen gedraaide rand van het onderooglid</a:t>
            </a:r>
          </a:p>
          <a:p>
            <a:r>
              <a:rPr lang="nl-NL" sz="2400" dirty="0"/>
              <a:t>Oogharen kunnen tegen hoornvlies schuren en het beschadigen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844116" cy="3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15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Keratoconjunctivitis </a:t>
            </a:r>
            <a:r>
              <a:rPr lang="nl-NL" dirty="0" err="1"/>
              <a:t>sicca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600" dirty="0"/>
              <a:t>Volksmond: “Droge ogen” </a:t>
            </a:r>
          </a:p>
          <a:p>
            <a:pPr marL="0" indent="0">
              <a:buNone/>
            </a:pPr>
            <a:r>
              <a:rPr lang="nl-NL" sz="3600" dirty="0"/>
              <a:t>Oorzaak: De hoeveelheid en/of samenstelling van het traanvocht is veranderd door: </a:t>
            </a:r>
          </a:p>
          <a:p>
            <a:r>
              <a:rPr lang="nl-NL" sz="3100" dirty="0"/>
              <a:t>een droge /rokerige omgeving; </a:t>
            </a:r>
          </a:p>
          <a:p>
            <a:r>
              <a:rPr lang="nl-NL" sz="3100" dirty="0"/>
              <a:t>het dragen van contactlenzen; </a:t>
            </a:r>
          </a:p>
          <a:p>
            <a:r>
              <a:rPr lang="nl-NL" sz="3100" dirty="0"/>
              <a:t>gebruik van bepaalde medicijnen; </a:t>
            </a:r>
          </a:p>
          <a:p>
            <a:r>
              <a:rPr lang="nl-NL" sz="3100" dirty="0"/>
              <a:t>na een laserbehandeling voor bijziendheid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600" dirty="0"/>
              <a:t>Risicogroepen:</a:t>
            </a:r>
            <a:r>
              <a:rPr lang="nl-NL" sz="3400" dirty="0"/>
              <a:t> </a:t>
            </a:r>
          </a:p>
          <a:p>
            <a:r>
              <a:rPr lang="nl-NL" sz="3100" dirty="0"/>
              <a:t>Ouderen </a:t>
            </a:r>
          </a:p>
          <a:p>
            <a:r>
              <a:rPr lang="nl-NL" sz="3100" dirty="0"/>
              <a:t>Diabetes mellitus </a:t>
            </a:r>
          </a:p>
          <a:p>
            <a:r>
              <a:rPr lang="nl-NL" sz="3100" dirty="0"/>
              <a:t>Bindweefselziekten (auto-immuunziekten)</a:t>
            </a:r>
            <a:endParaRPr lang="nl-NL" dirty="0"/>
          </a:p>
          <a:p>
            <a:pPr lvl="1"/>
            <a:r>
              <a:rPr lang="nl-NL" dirty="0"/>
              <a:t>ziekte van Sjögren </a:t>
            </a:r>
          </a:p>
          <a:p>
            <a:pPr lvl="1"/>
            <a:r>
              <a:rPr lang="nl-NL" dirty="0"/>
              <a:t>Systemische Lupus </a:t>
            </a:r>
            <a:r>
              <a:rPr lang="nl-NL" dirty="0" err="1"/>
              <a:t>Erythematosus</a:t>
            </a:r>
            <a:r>
              <a:rPr lang="nl-NL" dirty="0"/>
              <a:t> (SLE)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877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Keratoconjunctivitis </a:t>
            </a:r>
            <a:r>
              <a:rPr lang="nl-NL" dirty="0" err="1"/>
              <a:t>sicca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Adviezen: </a:t>
            </a:r>
          </a:p>
          <a:p>
            <a:r>
              <a:rPr lang="nl-NL" sz="2400" dirty="0"/>
              <a:t>vermijden van ventilator, airco, rokerige ruimtes </a:t>
            </a:r>
          </a:p>
          <a:p>
            <a:r>
              <a:rPr lang="nl-NL" sz="2400" dirty="0"/>
              <a:t>waterbakken aan cv</a:t>
            </a:r>
          </a:p>
          <a:p>
            <a:r>
              <a:rPr lang="nl-NL" sz="2400" dirty="0"/>
              <a:t>dragen van beschermende fietsbril </a:t>
            </a:r>
          </a:p>
          <a:p>
            <a:r>
              <a:rPr lang="nl-NL" sz="2400" dirty="0"/>
              <a:t>frequent knipperen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Behandeling: </a:t>
            </a:r>
          </a:p>
          <a:p>
            <a:r>
              <a:rPr lang="nl-NL" sz="2400" dirty="0" err="1"/>
              <a:t>Hypromellose</a:t>
            </a:r>
            <a:r>
              <a:rPr lang="nl-NL" sz="2400" dirty="0"/>
              <a:t> oogdruppels </a:t>
            </a:r>
          </a:p>
          <a:p>
            <a:r>
              <a:rPr lang="nl-NL" sz="2400" dirty="0"/>
              <a:t>Carbomeer ooggel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54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Parasieten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09683"/>
            <a:ext cx="8229600" cy="4525963"/>
          </a:xfrm>
        </p:spPr>
        <p:txBody>
          <a:bodyPr/>
          <a:lstStyle/>
          <a:p>
            <a:r>
              <a:rPr lang="nl-NL" sz="2400" dirty="0"/>
              <a:t>oogwormziekte komt voor in Centraal- en West-Afrika en wordt ook wel</a:t>
            </a:r>
            <a:r>
              <a:rPr lang="nl-NL" sz="2400" i="1" dirty="0"/>
              <a:t> </a:t>
            </a:r>
            <a:r>
              <a:rPr lang="nl-NL" sz="2400" i="1" dirty="0" err="1"/>
              <a:t>loiasis</a:t>
            </a:r>
            <a:r>
              <a:rPr lang="nl-NL" sz="2400" i="1" dirty="0"/>
              <a:t> </a:t>
            </a:r>
            <a:r>
              <a:rPr lang="nl-NL" sz="2400" dirty="0"/>
              <a:t>genoemd</a:t>
            </a:r>
          </a:p>
          <a:p>
            <a:r>
              <a:rPr lang="nl-NL" sz="2400" dirty="0"/>
              <a:t>Worm </a:t>
            </a:r>
            <a:r>
              <a:rPr lang="nl-NL" sz="2400" dirty="0" err="1"/>
              <a:t>Loa</a:t>
            </a:r>
            <a:r>
              <a:rPr lang="nl-NL" sz="2400" dirty="0"/>
              <a:t> </a:t>
            </a:r>
            <a:r>
              <a:rPr lang="nl-NL" sz="2400" dirty="0" err="1"/>
              <a:t>loa</a:t>
            </a:r>
            <a:endParaRPr lang="nl-NL" sz="2400" dirty="0"/>
          </a:p>
          <a:p>
            <a:r>
              <a:rPr lang="nl-NL" sz="2400" dirty="0"/>
              <a:t>West- en Centraal-Afrika</a:t>
            </a:r>
          </a:p>
          <a:p>
            <a:r>
              <a:rPr lang="nl-NL" sz="2400" dirty="0"/>
              <a:t>overgedragen door een besmette vlieg </a:t>
            </a:r>
            <a:r>
              <a:rPr lang="nl-NL" sz="2400" i="1" dirty="0"/>
              <a:t>(</a:t>
            </a:r>
            <a:r>
              <a:rPr lang="nl-NL" sz="2400" i="1" dirty="0" err="1"/>
              <a:t>Chrysops</a:t>
            </a:r>
            <a:r>
              <a:rPr lang="nl-NL" sz="2400" i="1" dirty="0"/>
              <a:t>-vlieg)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Behandeling</a:t>
            </a:r>
          </a:p>
          <a:p>
            <a:r>
              <a:rPr lang="nl-NL" sz="2400" dirty="0" err="1"/>
              <a:t>Antihelminthica</a:t>
            </a:r>
            <a:r>
              <a:rPr lang="nl-NL" sz="2400" dirty="0"/>
              <a:t>, di-</a:t>
            </a:r>
            <a:r>
              <a:rPr lang="nl-NL" sz="2400" dirty="0" err="1"/>
              <a:t>ethylcarbamazine</a:t>
            </a:r>
            <a:r>
              <a:rPr lang="nl-NL" dirty="0"/>
              <a:t> </a:t>
            </a:r>
          </a:p>
        </p:txBody>
      </p:sp>
      <p:pic>
        <p:nvPicPr>
          <p:cNvPr id="1027" name="Picture 3" descr="E:\NOORDERPOORT\Medische Kennis Algemeen\OOG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14" y="4437112"/>
            <a:ext cx="3387686" cy="24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80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Arcus</a:t>
            </a:r>
            <a:r>
              <a:rPr lang="nl-NL" dirty="0"/>
              <a:t> </a:t>
            </a:r>
            <a:r>
              <a:rPr lang="nl-NL" dirty="0" err="1"/>
              <a:t>Sinilis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Grijze ring om iris door verhoogd cholesterol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8" y="3068960"/>
            <a:ext cx="4789315" cy="286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rode oog: spoedeisend of niet?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Meestal ernstig en spoedeisend!! </a:t>
            </a:r>
          </a:p>
          <a:p>
            <a:pPr lvl="1"/>
            <a:r>
              <a:rPr lang="nl-NL" sz="2400" dirty="0"/>
              <a:t>Plotseling heftige pijn in het oog </a:t>
            </a:r>
          </a:p>
          <a:p>
            <a:pPr lvl="1"/>
            <a:r>
              <a:rPr lang="nl-NL" sz="2400" dirty="0"/>
              <a:t>Plotselinge visusdaling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Verder goed uitvragen: </a:t>
            </a:r>
          </a:p>
          <a:p>
            <a:r>
              <a:rPr lang="nl-NL" sz="2400" dirty="0"/>
              <a:t>Is het oog zelf rood of is de omgeving van het oog rood </a:t>
            </a:r>
          </a:p>
          <a:p>
            <a:r>
              <a:rPr lang="nl-NL" sz="2400" dirty="0"/>
              <a:t>Is er iets in het oog gekomen?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7006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 van Wilson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err="1"/>
              <a:t>Koperstapelings</a:t>
            </a:r>
            <a:r>
              <a:rPr lang="nl-NL" sz="2800" dirty="0"/>
              <a:t> ziekte</a:t>
            </a:r>
          </a:p>
          <a:p>
            <a:r>
              <a:rPr lang="nl-NL" sz="2800" dirty="0"/>
              <a:t>Bruine ring om iris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651994" cy="32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61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Icterus (Geelzucht)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Leverproblemen</a:t>
            </a:r>
          </a:p>
          <a:p>
            <a:pPr lvl="1"/>
            <a:r>
              <a:rPr lang="nl-NL" sz="2400" dirty="0"/>
              <a:t>Hepatitis viraal of bacterieel</a:t>
            </a:r>
          </a:p>
          <a:p>
            <a:pPr lvl="1"/>
            <a:r>
              <a:rPr lang="nl-NL" sz="2400" dirty="0"/>
              <a:t>Cirrose</a:t>
            </a:r>
          </a:p>
          <a:p>
            <a:r>
              <a:rPr lang="nl-NL" sz="2800" dirty="0"/>
              <a:t>Verhoogde bloedafbraak</a:t>
            </a:r>
          </a:p>
          <a:p>
            <a:r>
              <a:rPr lang="nl-NL" sz="2800" dirty="0"/>
              <a:t>Galgangafsluiting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822791" cy="26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4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Conjunctivitis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Ontsteking van bindvlies van het oog. </a:t>
            </a:r>
          </a:p>
          <a:p>
            <a:pPr marL="0" indent="0">
              <a:buNone/>
            </a:pPr>
            <a:r>
              <a:rPr lang="nl-NL" dirty="0"/>
              <a:t>Oogwit (sclera) is bedekt met slijmvlies , dit bevat hele dunne bloedvaatjes, die bij irritatie opzetten. </a:t>
            </a:r>
          </a:p>
          <a:p>
            <a:pPr marL="0" indent="0">
              <a:buNone/>
            </a:pPr>
            <a:r>
              <a:rPr lang="nl-NL" dirty="0"/>
              <a:t>Oorzaken:</a:t>
            </a:r>
            <a:r>
              <a:rPr lang="nl-NL" u="sng" dirty="0"/>
              <a:t> </a:t>
            </a:r>
          </a:p>
          <a:p>
            <a:r>
              <a:rPr lang="nl-NL" u="sng" dirty="0"/>
              <a:t>Niet infectieus: </a:t>
            </a:r>
          </a:p>
          <a:p>
            <a:pPr lvl="1"/>
            <a:r>
              <a:rPr lang="nl-NL" dirty="0"/>
              <a:t>vuiltje </a:t>
            </a:r>
          </a:p>
          <a:p>
            <a:pPr lvl="1"/>
            <a:r>
              <a:rPr lang="nl-NL" dirty="0"/>
              <a:t>rook </a:t>
            </a:r>
          </a:p>
          <a:p>
            <a:pPr lvl="1"/>
            <a:r>
              <a:rPr lang="nl-NL" dirty="0"/>
              <a:t>allergie </a:t>
            </a:r>
          </a:p>
          <a:p>
            <a:pPr lvl="1"/>
            <a:r>
              <a:rPr lang="nl-NL" dirty="0"/>
              <a:t>lenzen </a:t>
            </a:r>
          </a:p>
          <a:p>
            <a:r>
              <a:rPr lang="nl-NL" u="sng" dirty="0"/>
              <a:t>Infectieus:</a:t>
            </a:r>
          </a:p>
          <a:p>
            <a:pPr lvl="1"/>
            <a:r>
              <a:rPr lang="nl-NL" dirty="0"/>
              <a:t>bacteriën, </a:t>
            </a:r>
          </a:p>
          <a:p>
            <a:pPr lvl="1"/>
            <a:r>
              <a:rPr lang="nl-NL" dirty="0"/>
              <a:t>virussen (o.a. verkoudheidsvirus)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2174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Conjunctivitis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3300" dirty="0"/>
              <a:t>Symptomen (één of beide ogen) </a:t>
            </a:r>
          </a:p>
          <a:p>
            <a:r>
              <a:rPr lang="nl-NL" sz="2800" dirty="0"/>
              <a:t>Roodheid </a:t>
            </a:r>
          </a:p>
          <a:p>
            <a:r>
              <a:rPr lang="nl-NL" sz="2800" dirty="0"/>
              <a:t>Jeuk of brandend gevoel (</a:t>
            </a:r>
            <a:r>
              <a:rPr lang="nl-NL" sz="2800" b="1" dirty="0"/>
              <a:t>geen pijn!</a:t>
            </a:r>
            <a:r>
              <a:rPr lang="nl-NL" sz="2800" dirty="0"/>
              <a:t>) </a:t>
            </a:r>
          </a:p>
          <a:p>
            <a:r>
              <a:rPr lang="nl-NL" sz="2800" dirty="0"/>
              <a:t>Evt. etterige afscheiding (dichtgeplakte ogen)</a:t>
            </a:r>
          </a:p>
          <a:p>
            <a:r>
              <a:rPr lang="nl-NL" sz="2800" dirty="0"/>
              <a:t>Tranende ogen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300" dirty="0"/>
              <a:t>Let op: gezichtsvermogen (visus) moet normaal zijn </a:t>
            </a:r>
          </a:p>
          <a:p>
            <a:pPr marL="0" indent="0">
              <a:buNone/>
            </a:pPr>
            <a:r>
              <a:rPr lang="nl-NL" sz="3300" dirty="0"/>
              <a:t>Prognose/Behandeling: </a:t>
            </a:r>
          </a:p>
          <a:p>
            <a:r>
              <a:rPr lang="nl-NL" sz="2800" dirty="0"/>
              <a:t>Verbetert doorgaans spontaan binnen 3 dagen. </a:t>
            </a:r>
          </a:p>
          <a:p>
            <a:r>
              <a:rPr lang="nl-NL" sz="2800" dirty="0"/>
              <a:t>Evt. behandelen van allergische en bacteriële conjunctivitis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79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Conjunctivitis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300" dirty="0"/>
              <a:t>Uitleg en advies conjunctivitis: </a:t>
            </a:r>
          </a:p>
          <a:p>
            <a:r>
              <a:rPr lang="nl-NL" sz="2600" dirty="0"/>
              <a:t>Van buiten naar binnen reinigen met kraanwater. </a:t>
            </a:r>
          </a:p>
          <a:p>
            <a:r>
              <a:rPr lang="nl-NL" sz="2600" dirty="0"/>
              <a:t>Contactlenzen uit, geen make –up </a:t>
            </a:r>
          </a:p>
          <a:p>
            <a:r>
              <a:rPr lang="nl-NL" sz="2600" dirty="0"/>
              <a:t>Mogelijk besmettelijk, niet wrijven </a:t>
            </a:r>
          </a:p>
          <a:p>
            <a:r>
              <a:rPr lang="nl-NL" sz="2600" dirty="0"/>
              <a:t>Verbetert binnen 3 dagen en is genezen binnen 1 week 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3300" dirty="0"/>
              <a:t>Contact opnemen </a:t>
            </a:r>
            <a:r>
              <a:rPr lang="nl-NL" sz="3300" dirty="0" err="1"/>
              <a:t>i.g.v</a:t>
            </a:r>
            <a:r>
              <a:rPr lang="nl-NL" sz="3300" dirty="0"/>
              <a:t>.: </a:t>
            </a:r>
          </a:p>
          <a:p>
            <a:r>
              <a:rPr lang="nl-NL" sz="2600" dirty="0"/>
              <a:t>Klachten na 3 dagen niet verbeteren of niet genezen na 1 week </a:t>
            </a:r>
          </a:p>
          <a:p>
            <a:r>
              <a:rPr lang="nl-NL" sz="2600" dirty="0"/>
              <a:t>Pijn </a:t>
            </a:r>
          </a:p>
          <a:p>
            <a:r>
              <a:rPr lang="nl-NL" sz="2600" dirty="0"/>
              <a:t>Visusklachten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03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Keratitis = Ontsteking hoornvlies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373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dirty="0"/>
              <a:t>Oorzaak o.a.: </a:t>
            </a:r>
          </a:p>
          <a:p>
            <a:r>
              <a:rPr lang="nl-NL" dirty="0"/>
              <a:t>infectie t.g.v. bijv. </a:t>
            </a:r>
          </a:p>
          <a:p>
            <a:pPr lvl="1"/>
            <a:r>
              <a:rPr lang="nl-NL" dirty="0"/>
              <a:t>herpes simplex virus/herpes zoster virus </a:t>
            </a:r>
          </a:p>
          <a:p>
            <a:r>
              <a:rPr lang="nl-NL" dirty="0"/>
              <a:t>langdurige blootstelling aan </a:t>
            </a:r>
            <a:r>
              <a:rPr lang="nl-NL" dirty="0" err="1"/>
              <a:t>UV-licht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Lasogen/Sneeuwblindheid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400" dirty="0"/>
              <a:t>Symptomen: </a:t>
            </a:r>
          </a:p>
          <a:p>
            <a:r>
              <a:rPr lang="nl-NL" dirty="0"/>
              <a:t>Pijn, roodheid, lichtschuw, tranenvloed, vermindering gezichtsvermogen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400" dirty="0"/>
              <a:t>Behandeling: </a:t>
            </a:r>
          </a:p>
          <a:p>
            <a:r>
              <a:rPr lang="nl-NL" dirty="0" err="1"/>
              <a:t>I.g.v</a:t>
            </a:r>
            <a:r>
              <a:rPr lang="nl-NL" dirty="0"/>
              <a:t>. Herpes antivirale middelen (</a:t>
            </a:r>
            <a:r>
              <a:rPr lang="nl-NL" dirty="0" err="1"/>
              <a:t>aciclovir</a:t>
            </a:r>
            <a:r>
              <a:rPr lang="nl-NL" dirty="0"/>
              <a:t> oogzalf en/of tabletten) en evt. corticosteroïden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400" dirty="0"/>
              <a:t>Risico: </a:t>
            </a:r>
          </a:p>
          <a:p>
            <a:r>
              <a:rPr lang="nl-NL" dirty="0"/>
              <a:t>littekenvorming, verminderd gezichtsvermogen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65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Uveitis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dirty="0"/>
              <a:t>Uveitis vaatvlies - ontsteking </a:t>
            </a:r>
            <a:r>
              <a:rPr lang="nl-NL" altLang="nl-NL" b="1" u="sng" dirty="0"/>
              <a:t>in</a:t>
            </a:r>
            <a:r>
              <a:rPr lang="nl-NL" altLang="nl-NL" dirty="0"/>
              <a:t> het oog, </a:t>
            </a:r>
            <a:r>
              <a:rPr lang="nl-NL" altLang="nl-NL" sz="2400" dirty="0"/>
              <a:t>o.a. Iritis en iridocyclitis = ontsteking van vaatvlies bij iris</a:t>
            </a:r>
          </a:p>
          <a:p>
            <a:pPr lvl="1"/>
            <a:r>
              <a:rPr lang="nl-NL" altLang="nl-NL" dirty="0"/>
              <a:t>oorzaak:</a:t>
            </a:r>
          </a:p>
          <a:p>
            <a:pPr lvl="2"/>
            <a:r>
              <a:rPr lang="nl-NL" altLang="nl-NL" dirty="0"/>
              <a:t>?, Auto-immuun, RA</a:t>
            </a:r>
          </a:p>
          <a:p>
            <a:pPr lvl="1"/>
            <a:r>
              <a:rPr lang="nl-NL" altLang="nl-NL" dirty="0"/>
              <a:t>symptomen:</a:t>
            </a:r>
          </a:p>
          <a:p>
            <a:pPr lvl="2"/>
            <a:r>
              <a:rPr lang="nl-NL" altLang="nl-NL" dirty="0"/>
              <a:t>Pijn diep in het oog</a:t>
            </a:r>
          </a:p>
          <a:p>
            <a:pPr lvl="1"/>
            <a:r>
              <a:rPr lang="nl-NL" altLang="nl-NL" dirty="0"/>
              <a:t>behandeling:</a:t>
            </a:r>
          </a:p>
          <a:p>
            <a:pPr lvl="2"/>
            <a:r>
              <a:rPr lang="nl-NL" altLang="nl-NL" dirty="0" err="1"/>
              <a:t>Corticosteroiden</a:t>
            </a:r>
            <a:endParaRPr lang="nl-NL" altLang="nl-NL" dirty="0"/>
          </a:p>
          <a:p>
            <a:pPr lvl="1">
              <a:buNone/>
            </a:pPr>
            <a:r>
              <a:rPr lang="nl-NL" altLang="nl-NL" dirty="0"/>
              <a:t>	</a:t>
            </a:r>
          </a:p>
          <a:p>
            <a:endParaRPr lang="nl-NL" dirty="0"/>
          </a:p>
        </p:txBody>
      </p:sp>
      <p:pic>
        <p:nvPicPr>
          <p:cNvPr id="4" name="Picture 4" descr="http://www.vanhoutoptiek.nl/Ogen/AnatomieOog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45132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8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Acuut glaucoom (groene staar)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Oorzaak is een verhoogde oogboldruk door (plotseling) afsluiten afvoer oogkamer vocht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 </a:t>
            </a:r>
          </a:p>
          <a:p>
            <a:r>
              <a:rPr lang="nl-NL" sz="2400" dirty="0"/>
              <a:t>Plotselinge hevige pijn in 1 oog </a:t>
            </a:r>
          </a:p>
          <a:p>
            <a:r>
              <a:rPr lang="nl-NL" sz="2400" dirty="0"/>
              <a:t>Roodheid </a:t>
            </a:r>
          </a:p>
          <a:p>
            <a:r>
              <a:rPr lang="nl-NL" sz="2400" dirty="0"/>
              <a:t>Tranen </a:t>
            </a:r>
          </a:p>
          <a:p>
            <a:r>
              <a:rPr lang="nl-NL" sz="2400" dirty="0"/>
              <a:t>Misselijk, braken </a:t>
            </a:r>
          </a:p>
          <a:p>
            <a:r>
              <a:rPr lang="nl-NL" sz="2400" dirty="0"/>
              <a:t>Visusdaling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dirty="0"/>
              <a:t>Spoedverwijzing naar oogarts</a:t>
            </a:r>
          </a:p>
          <a:p>
            <a:pPr marL="0" indent="0">
              <a:buNone/>
            </a:pPr>
            <a:r>
              <a:rPr lang="nl-NL" dirty="0"/>
              <a:t>Kan op korte termijn leiden tot blindheid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1775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1026</Words>
  <Application>Microsoft Office PowerPoint</Application>
  <PresentationFormat>Diavoorstelling (4:3)</PresentationFormat>
  <Paragraphs>235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Calibri</vt:lpstr>
      <vt:lpstr>Kantoorthema</vt:lpstr>
      <vt:lpstr>  Het rode oog</vt:lpstr>
      <vt:lpstr>PowerPoint-presentatie</vt:lpstr>
      <vt:lpstr>Het rode oog: spoedeisend of niet?</vt:lpstr>
      <vt:lpstr>Conjunctivitis </vt:lpstr>
      <vt:lpstr>Conjunctivitis </vt:lpstr>
      <vt:lpstr>Conjunctivitis </vt:lpstr>
      <vt:lpstr>Keratitis = Ontsteking hoornvlies </vt:lpstr>
      <vt:lpstr>Uveitis</vt:lpstr>
      <vt:lpstr>Acuut glaucoom (groene staar)</vt:lpstr>
      <vt:lpstr>Chronisch glaucoom (groene staar)</vt:lpstr>
      <vt:lpstr>Cataract (grijze staar)</vt:lpstr>
      <vt:lpstr>Maculadegeneratie</vt:lpstr>
      <vt:lpstr>Maculadegeneratie</vt:lpstr>
      <vt:lpstr>Retinopathie</vt:lpstr>
      <vt:lpstr>Retinopathie</vt:lpstr>
      <vt:lpstr>Diabetische Retinopathie</vt:lpstr>
      <vt:lpstr>“Iets in het oog”</vt:lpstr>
      <vt:lpstr>Lasogen </vt:lpstr>
      <vt:lpstr>Iridocyclitis = Ontsteking iris en straalvormig lichaam</vt:lpstr>
      <vt:lpstr>Bloeding onder bindvlies</vt:lpstr>
      <vt:lpstr>Blefaritis (ontsteking ooglid)</vt:lpstr>
      <vt:lpstr>Hordeolum/chalazion  (strontje, ontsteking kliertje ooglid)</vt:lpstr>
      <vt:lpstr>Hordeolum/chalazion  (strontje, ontsteking kliertje ooglid)</vt:lpstr>
      <vt:lpstr>Ectropion</vt:lpstr>
      <vt:lpstr>Entropion</vt:lpstr>
      <vt:lpstr>Keratoconjunctivitis sicca </vt:lpstr>
      <vt:lpstr>Keratoconjunctivitis sicca </vt:lpstr>
      <vt:lpstr>Parasieten</vt:lpstr>
      <vt:lpstr>Arcus Sinilis</vt:lpstr>
      <vt:lpstr>Ziekte van Wilson</vt:lpstr>
      <vt:lpstr>Icterus (Geelzucht)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rode oog</dc:title>
  <dc:creator>Bakker</dc:creator>
  <cp:lastModifiedBy>Bouke Cuperus</cp:lastModifiedBy>
  <cp:revision>39</cp:revision>
  <dcterms:created xsi:type="dcterms:W3CDTF">2016-03-09T14:17:29Z</dcterms:created>
  <dcterms:modified xsi:type="dcterms:W3CDTF">2017-03-28T11:08:38Z</dcterms:modified>
</cp:coreProperties>
</file>